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71" r:id="rId22"/>
    <p:sldId id="354" r:id="rId23"/>
    <p:sldId id="372" r:id="rId24"/>
    <p:sldId id="379" r:id="rId25"/>
    <p:sldId id="381" r:id="rId26"/>
    <p:sldId id="382" r:id="rId27"/>
    <p:sldId id="365" r:id="rId28"/>
    <p:sldId id="374" r:id="rId29"/>
    <p:sldId id="376" r:id="rId30"/>
    <p:sldId id="383" r:id="rId31"/>
    <p:sldId id="384" r:id="rId32"/>
    <p:sldId id="380" r:id="rId33"/>
    <p:sldId id="377" r:id="rId34"/>
    <p:sldId id="320" r:id="rId35"/>
    <p:sldId id="323" r:id="rId36"/>
    <p:sldId id="329" r:id="rId37"/>
    <p:sldId id="330" r:id="rId38"/>
    <p:sldId id="385" r:id="rId39"/>
    <p:sldId id="360"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83" autoAdjust="0"/>
    <p:restoredTop sz="60856" autoAdjust="0"/>
  </p:normalViewPr>
  <p:slideViewPr>
    <p:cSldViewPr snapToGrid="0" snapToObjects="1">
      <p:cViewPr>
        <p:scale>
          <a:sx n="100" d="100"/>
          <a:sy n="100" d="100"/>
        </p:scale>
        <p:origin x="-1048"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27/04/2014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a:t>
            </a:r>
            <a:r>
              <a:rPr lang="en-US" baseline="0" dirty="0" smtClean="0"/>
              <a:t>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a:t>
            </a:r>
            <a:r>
              <a:rPr lang="en-US" dirty="0" smtClean="0"/>
              <a:t>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r>
              <a:rPr lang="en-US" baseline="0" dirty="0" smtClean="0"/>
              <a:t>.</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a:t>
            </a:r>
            <a:r>
              <a:rPr lang="en-US" baseline="0" dirty="0" smtClean="0"/>
              <a:t>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provenance of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tree showed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albidus</a:t>
            </a:r>
            <a:r>
              <a:rPr lang="en-US" sz="1200" i="0" kern="1200" dirty="0" smtClean="0">
                <a:solidFill>
                  <a:schemeClr val="tx1"/>
                </a:solidFill>
                <a:latin typeface="+mn-lt"/>
                <a:ea typeface="+mn-ea"/>
                <a:cs typeface="+mn-cs"/>
              </a:rPr>
              <a:t> and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pseudoalbidus</a:t>
            </a:r>
            <a:r>
              <a:rPr lang="en-US" sz="1200" i="0" kern="1200" dirty="0" smtClean="0">
                <a:solidFill>
                  <a:schemeClr val="tx1"/>
                </a:solidFill>
                <a:latin typeface="+mn-lt"/>
                <a:ea typeface="+mn-ea"/>
                <a:cs typeface="+mn-cs"/>
              </a:rPr>
              <a:t>; were clearly separated. Japanese isolates were separated from a single common ancestor of European isolates, suggesting that Japanese isolates might be ancestral, very distantly.</a:t>
            </a:r>
          </a:p>
          <a:p>
            <a:endParaRPr lang="en-US" sz="120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This observation supports the idea that ash-dieback pathogen was originated from Asian isolates,</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 (</a:t>
            </a:r>
            <a:r>
              <a:rPr lang="en-US" sz="1200" i="0" kern="1200" dirty="0" err="1" smtClean="0">
                <a:solidFill>
                  <a:schemeClr val="tx1"/>
                </a:solidFill>
                <a:latin typeface="+mn-lt"/>
                <a:ea typeface="+mn-ea"/>
                <a:cs typeface="+mn-cs"/>
              </a:rPr>
              <a:t>Queloz</a:t>
            </a:r>
            <a:r>
              <a:rPr lang="en-US" sz="1200" i="0" kern="1200" dirty="0" smtClean="0">
                <a:solidFill>
                  <a:schemeClr val="tx1"/>
                </a:solidFill>
                <a:latin typeface="+mn-lt"/>
                <a:ea typeface="+mn-ea"/>
                <a:cs typeface="+mn-cs"/>
              </a:rPr>
              <a:t> et al. 2011 For. Path. 41:133-142, </a:t>
            </a:r>
            <a:r>
              <a:rPr lang="en-US" sz="1200" i="0" kern="1200" dirty="0" err="1" smtClean="0">
                <a:solidFill>
                  <a:schemeClr val="tx1"/>
                </a:solidFill>
                <a:latin typeface="+mn-lt"/>
                <a:ea typeface="+mn-ea"/>
                <a:cs typeface="+mn-cs"/>
              </a:rPr>
              <a:t>Pautasso</a:t>
            </a:r>
            <a:r>
              <a:rPr lang="en-US" sz="1200" i="0" kern="1200" dirty="0" smtClean="0">
                <a:solidFill>
                  <a:schemeClr val="tx1"/>
                </a:solidFill>
                <a:latin typeface="+mn-lt"/>
                <a:ea typeface="+mn-ea"/>
                <a:cs typeface="+mn-cs"/>
              </a:rPr>
              <a:t> et al. 2013 Biological Conservation 158:37-49.)</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 this had started rolling well enough, the government</a:t>
            </a:r>
            <a:r>
              <a:rPr lang="en-US" baseline="0" dirty="0" smtClean="0"/>
              <a:t> pushed some funding into a large consortium, called </a:t>
            </a:r>
            <a:r>
              <a:rPr lang="en-US" baseline="0" dirty="0" err="1" smtClean="0"/>
              <a:t>Nornex</a:t>
            </a:r>
            <a:r>
              <a:rPr lang="en-US" baseline="0" dirty="0" smtClean="0"/>
              <a:t>.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r>
              <a:rPr lang="en-GB" baseline="0" dirty="0" smtClean="0"/>
              <a:t>We’re in quite an interesting situation with this in the UK at the moment, over the last couple of decades damage to tree stocks like elm and other agricultural disasters from disease  have sensitized the British Public and government to tree losses and the arrival of ash dieback disease led to public outcry and a desire to act quickly to combat ash dieback at the highest level. </a:t>
            </a:r>
          </a:p>
          <a:p>
            <a:endParaRPr lang="en-GB" baseline="0" dirty="0" smtClean="0"/>
          </a:p>
          <a:p>
            <a:r>
              <a:rPr lang="en-GB" baseline="0" dirty="0" smtClean="0"/>
              <a:t>The typical business model of science went out the window a bit and we found ourselves able to try and take advantage of new ideas and ways of working that might maximise our speed.</a:t>
            </a:r>
          </a:p>
          <a:p>
            <a:endParaRPr lang="en-GB" baseline="0" dirty="0" smtClean="0"/>
          </a:p>
          <a:p>
            <a:r>
              <a:rPr lang="en-GB" baseline="0" dirty="0" smtClean="0"/>
              <a:t> This would help with the ash dieback problem  but ultimately feed back into wider issues of science like public health crises and food security too. </a:t>
            </a:r>
            <a:endParaRPr lang="en-GB"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23</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a:t>
            </a:r>
            <a:r>
              <a:rPr lang="en-US" baseline="0" smtClean="0"/>
              <a:t>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t>
            </a:r>
            <a:r>
              <a:rPr lang="en-US" baseline="0" dirty="0" smtClean="0"/>
              <a:t>and has </a:t>
            </a:r>
            <a:r>
              <a:rPr lang="en-US" baseline="0" dirty="0" smtClean="0"/>
              <a:t>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naturally we used</a:t>
            </a:r>
            <a:r>
              <a:rPr lang="en-US" baseline="0" dirty="0" smtClean="0"/>
              <a:t> GMOD tools for this. </a:t>
            </a:r>
          </a:p>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33</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t>
            </a:r>
            <a:r>
              <a:rPr lang="en-US" baseline="0" dirty="0" smtClean="0"/>
              <a:t>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34</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37</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 and </a:t>
            </a:r>
            <a:r>
              <a:rPr lang="en-US" baseline="0" smtClean="0"/>
              <a:t>perhaps start to </a:t>
            </a:r>
            <a:r>
              <a:rPr lang="en-US" baseline="0" dirty="0" smtClean="0"/>
              <a:t>bring us out of the woods. </a:t>
            </a:r>
          </a:p>
          <a:p>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39</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a:t>
            </a:r>
            <a:r>
              <a:rPr lang="en-US" baseline="0" dirty="0" smtClean="0"/>
              <a:t>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a:t>
            </a:r>
            <a:r>
              <a:rPr lang="en-US" dirty="0" smtClean="0"/>
              <a:t>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endParaRPr lang="en-US" baseline="0" dirty="0" smtClean="0"/>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27/04/2014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27/04/2014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27/04/2014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27/04/2014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1" Type="http://schemas.openxmlformats.org/officeDocument/2006/relationships/image" Target="../media/image34.gi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hyperlink" Target="http://www.fera.defra.gov.uk/" TargetMode="External"/><Relationship Id="rId9" Type="http://schemas.openxmlformats.org/officeDocument/2006/relationships/image" Target="../media/image32.gif"/><Relationship Id="rId10"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tiff"/><Relationship Id="rId5"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0.jp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4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2">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Tree>
    <p:extLst>
      <p:ext uri="{BB962C8B-B14F-4D97-AF65-F5344CB8AC3E}">
        <p14:creationId xmlns:p14="http://schemas.microsoft.com/office/powerpoint/2010/main" val="15078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Tree>
    <p:extLst>
      <p:ext uri="{BB962C8B-B14F-4D97-AF65-F5344CB8AC3E}">
        <p14:creationId xmlns:p14="http://schemas.microsoft.com/office/powerpoint/2010/main" val="48489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endParaRPr lang="en-US" sz="3600" dirty="0" smtClean="0">
              <a:latin typeface="Helvetica"/>
              <a:cs typeface="Helvetica"/>
            </a:endParaRP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Tree>
    <p:extLst>
      <p:ext uri="{BB962C8B-B14F-4D97-AF65-F5344CB8AC3E}">
        <p14:creationId xmlns:p14="http://schemas.microsoft.com/office/powerpoint/2010/main" val="174631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Tree>
    <p:extLst>
      <p:ext uri="{BB962C8B-B14F-4D97-AF65-F5344CB8AC3E}">
        <p14:creationId xmlns:p14="http://schemas.microsoft.com/office/powerpoint/2010/main" val="1257546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2">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a:t>
            </a:r>
            <a:r>
              <a:rPr lang="en-US" sz="3600" dirty="0" smtClean="0">
                <a:latin typeface="Helvetica"/>
                <a:cs typeface="Helvetica"/>
              </a:rPr>
              <a:t>ENCODED</a:t>
            </a:r>
            <a:endParaRPr lang="en-US" sz="3600" dirty="0" smtClean="0">
              <a:latin typeface="Helvetica"/>
              <a:cs typeface="Helvetica"/>
            </a:endParaRP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Tree>
    <p:extLst>
      <p:ext uri="{BB962C8B-B14F-4D97-AF65-F5344CB8AC3E}">
        <p14:creationId xmlns:p14="http://schemas.microsoft.com/office/powerpoint/2010/main" val="337081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a:t>
            </a:r>
            <a:r>
              <a:rPr lang="en-US" sz="3600" dirty="0" smtClean="0">
                <a:latin typeface="Helvetica"/>
                <a:cs typeface="Helvetica"/>
              </a:rPr>
              <a:t>BROWSER</a:t>
            </a:r>
            <a:endParaRPr lang="en-US" sz="3600" dirty="0" smtClean="0">
              <a:latin typeface="Helvetica"/>
              <a:cs typeface="Helvetica"/>
            </a:endParaRP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1</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93863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00609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endParaRPr lang="en-US" sz="3600" dirty="0" smtClean="0">
              <a:latin typeface="Helvetica"/>
              <a:cs typeface="Helvetica"/>
            </a:endParaRP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endParaRPr lang="en-US" sz="3600" dirty="0" smtClean="0">
              <a:latin typeface="Helvetica"/>
              <a:cs typeface="Helvetica"/>
            </a:endParaRP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18626"/>
            <a:ext cx="8633112" cy="53777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960" y="2107938"/>
            <a:ext cx="2704960" cy="99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r>
              <a:rPr lang="en-US" dirty="0"/>
              <a:t>http://</a:t>
            </a:r>
            <a:r>
              <a:rPr lang="en-US" dirty="0" err="1"/>
              <a:t>apps.facebook.com</a:t>
            </a:r>
            <a:r>
              <a:rPr lang="en-US" dirty="0"/>
              <a:t>/</a:t>
            </a:r>
            <a:r>
              <a:rPr lang="en-US" dirty="0" err="1"/>
              <a:t>fraxinus</a:t>
            </a:r>
            <a:endParaRPr lang="en-US" dirty="0"/>
          </a:p>
        </p:txBody>
      </p:sp>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79501"/>
            <a:ext cx="9144000" cy="577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82" y="1924812"/>
            <a:ext cx="4392706" cy="3416320"/>
          </a:xfrm>
          <a:prstGeom prst="rect">
            <a:avLst/>
          </a:prstGeom>
          <a:noFill/>
        </p:spPr>
        <p:txBody>
          <a:bodyPr wrap="square" rtlCol="0">
            <a:spAutoFit/>
          </a:bodyPr>
          <a:lstStyle/>
          <a:p>
            <a:r>
              <a:rPr lang="en-US" sz="2400" dirty="0" smtClean="0">
                <a:latin typeface="Delicious-Roman"/>
                <a:cs typeface="Delicious-Roman"/>
              </a:rPr>
              <a:t>&gt;18 k unique players (36k visits)</a:t>
            </a:r>
          </a:p>
          <a:p>
            <a:r>
              <a:rPr lang="en-US" sz="2400" dirty="0" smtClean="0">
                <a:latin typeface="Delicious-Roman"/>
                <a:cs typeface="Delicious-Roman"/>
              </a:rPr>
              <a:t>126 different countries</a:t>
            </a:r>
          </a:p>
          <a:p>
            <a:r>
              <a:rPr lang="en-US" sz="2400" dirty="0">
                <a:latin typeface="Delicious-Roman"/>
                <a:cs typeface="Delicious-Roman"/>
              </a:rPr>
              <a:t>&gt;</a:t>
            </a:r>
            <a:r>
              <a:rPr lang="en-US" sz="2400" dirty="0" smtClean="0">
                <a:latin typeface="Delicious-Roman"/>
                <a:cs typeface="Delicious-Roman"/>
              </a:rPr>
              <a:t>100 players at a time</a:t>
            </a:r>
          </a:p>
          <a:p>
            <a:endParaRPr lang="en-US" sz="2400" dirty="0" smtClean="0">
              <a:latin typeface="Delicious-Roman"/>
              <a:cs typeface="Delicious-Roman"/>
            </a:endParaRPr>
          </a:p>
          <a:p>
            <a:r>
              <a:rPr lang="en-US" sz="2400" dirty="0" smtClean="0">
                <a:latin typeface="Delicious-Roman"/>
                <a:cs typeface="Delicious-Roman"/>
              </a:rPr>
              <a:t>Each of 10, 000 patterns played – some retired </a:t>
            </a:r>
          </a:p>
          <a:p>
            <a:endParaRPr lang="en-US" sz="2400" dirty="0">
              <a:latin typeface="Delicious-Roman"/>
              <a:cs typeface="Delicious-Roman"/>
            </a:endParaRPr>
          </a:p>
          <a:p>
            <a:r>
              <a:rPr lang="en-US" sz="2400" dirty="0" smtClean="0">
                <a:latin typeface="Delicious-Roman"/>
                <a:cs typeface="Delicious-Roman"/>
              </a:rPr>
              <a:t>Average game time – 18mins</a:t>
            </a:r>
            <a:endParaRPr lang="en-US" sz="2400" dirty="0">
              <a:latin typeface="Delicious-Roman"/>
              <a:cs typeface="Delicious-Roman"/>
            </a:endParaRPr>
          </a:p>
          <a:p>
            <a:pPr marL="285750" indent="-285750">
              <a:buFont typeface="Wingdings" charset="0"/>
              <a:buChar char="Ø"/>
            </a:pPr>
            <a:endParaRPr lang="en-US" sz="2400" dirty="0">
              <a:latin typeface="Delicious-Roman"/>
              <a:cs typeface="Delicious-Roman"/>
            </a:endParaRPr>
          </a:p>
        </p:txBody>
      </p:sp>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88" y="1901923"/>
            <a:ext cx="4253020" cy="4821605"/>
          </a:xfrm>
          <a:prstGeom prst="rect">
            <a:avLst/>
          </a:prstGeom>
        </p:spPr>
      </p:pic>
      <p:sp>
        <p:nvSpPr>
          <p:cNvPr id="5" name="Rectangle 4"/>
          <p:cNvSpPr/>
          <p:nvPr/>
        </p:nvSpPr>
        <p:spPr>
          <a:xfrm>
            <a:off x="283882" y="224117"/>
            <a:ext cx="4796118"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endParaRPr lang="en-US" sz="3200" dirty="0" smtClean="0">
              <a:latin typeface="Helvetica"/>
              <a:cs typeface="Helvetica"/>
            </a:endParaRP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1079500"/>
            <a:ext cx="9155812" cy="5778499"/>
          </a:xfrm>
          <a:prstGeom prst="rect">
            <a:avLst/>
          </a:prstGeom>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5221" y="3832125"/>
            <a:ext cx="2614208" cy="302587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516331" y="1631522"/>
            <a:ext cx="2265864" cy="470898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Rachael Glover</a:t>
            </a: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6612795" y="5765794"/>
            <a:ext cx="2396363" cy="904288"/>
          </a:xfrm>
          <a:prstGeom prst="rect">
            <a:avLst/>
          </a:prstGeom>
        </p:spPr>
      </p:pic>
      <p:sp>
        <p:nvSpPr>
          <p:cNvPr id="8" name="Title 1"/>
          <p:cNvSpPr>
            <a:spLocks noGrp="1"/>
          </p:cNvSpPr>
          <p:nvPr>
            <p:ph type="ctrTitle"/>
          </p:nvPr>
        </p:nvSpPr>
        <p:spPr>
          <a:xfrm>
            <a:off x="0" y="24357"/>
            <a:ext cx="9144000" cy="874585"/>
          </a:xfrm>
        </p:spPr>
        <p:txBody>
          <a:bodyPr>
            <a:normAutofit/>
          </a:bodyPr>
          <a:lstStyle/>
          <a:p>
            <a:r>
              <a:rPr lang="en-US" dirty="0" smtClean="0">
                <a:latin typeface="Delicious-Bold"/>
                <a:cs typeface="Delicious-Bold"/>
              </a:rPr>
              <a:t>acknowledgements</a:t>
            </a:r>
            <a:endParaRPr lang="en-US" dirty="0">
              <a:latin typeface="Delicious-Bold"/>
              <a:cs typeface="Delicious-Bold"/>
            </a:endParaRPr>
          </a:p>
        </p:txBody>
      </p:sp>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026" y="4005804"/>
            <a:ext cx="1670667" cy="1670667"/>
          </a:xfrm>
          <a:prstGeom prst="rect">
            <a:avLst/>
          </a:prstGeom>
          <a:solidFill>
            <a:schemeClr val="tx1"/>
          </a:solidFill>
        </p:spPr>
      </p:pic>
      <p:sp>
        <p:nvSpPr>
          <p:cNvPr id="13" name="TextBox 12"/>
          <p:cNvSpPr txBox="1"/>
          <p:nvPr/>
        </p:nvSpPr>
        <p:spPr>
          <a:xfrm>
            <a:off x="6390065" y="1631522"/>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420383"/>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757304"/>
            <a:ext cx="1729040" cy="663079"/>
          </a:xfrm>
          <a:prstGeom prst="rect">
            <a:avLst/>
          </a:prstGeom>
        </p:spPr>
      </p:pic>
      <p:pic>
        <p:nvPicPr>
          <p:cNvPr id="16" name="Picture 15"/>
          <p:cNvPicPr>
            <a:picLocks noChangeAspect="1"/>
          </p:cNvPicPr>
          <p:nvPr/>
        </p:nvPicPr>
        <p:blipFill>
          <a:blip r:embed="rId6"/>
          <a:stretch>
            <a:fillRect/>
          </a:stretch>
        </p:blipFill>
        <p:spPr>
          <a:xfrm>
            <a:off x="185163" y="3325451"/>
            <a:ext cx="2389742" cy="680353"/>
          </a:xfrm>
          <a:prstGeom prst="rect">
            <a:avLst/>
          </a:prstGeom>
          <a:solidFill>
            <a:schemeClr val="tx1"/>
          </a:solidFill>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2616200" y="1993900"/>
            <a:ext cx="4051300" cy="40513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14365</TotalTime>
  <Words>5110</Words>
  <Application>Microsoft Macintosh PowerPoint</Application>
  <PresentationFormat>On-screen Show (4:3)</PresentationFormat>
  <Paragraphs>448</Paragraphs>
  <Slides>44</Slides>
  <Notes>35</Notes>
  <HiddenSlides>1</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247</cp:revision>
  <cp:lastPrinted>2013-10-24T09:30:34Z</cp:lastPrinted>
  <dcterms:created xsi:type="dcterms:W3CDTF">2013-08-26T11:00:30Z</dcterms:created>
  <dcterms:modified xsi:type="dcterms:W3CDTF">2014-04-27T20:57:07Z</dcterms:modified>
</cp:coreProperties>
</file>